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9" r:id="rId43"/>
    <p:sldId id="301" r:id="rId44"/>
    <p:sldId id="302" r:id="rId45"/>
  </p:sldIdLst>
  <p:sldSz cx="18288000" cy="10287000"/>
  <p:notesSz cx="6858000" cy="9144000"/>
  <p:embeddedFontLst>
    <p:embeddedFont>
      <p:font typeface="Aileron Heavy" panose="020B0604020202020204" charset="0"/>
      <p:regular r:id="rId47"/>
    </p:embeddedFont>
    <p:embeddedFont>
      <p:font typeface="Aileron Heavy Bold" panose="020B0604020202020204" charset="0"/>
      <p:regular r:id="rId48"/>
    </p:embeddedFont>
    <p:embeddedFont>
      <p:font typeface="Calibri" panose="020F0502020204030204" pitchFamily="34"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Open Sans" panose="020B0606030504020204" pitchFamily="34" charset="0"/>
      <p:regular r:id="rId57"/>
    </p:embeddedFont>
    <p:embeddedFont>
      <p:font typeface="Open Sans Bold" panose="020B0806030504020204" charset="0"/>
      <p:regular r:id="rId58"/>
    </p:embeddedFont>
    <p:embeddedFont>
      <p:font typeface="Open Sans Bold Italics" panose="020B0604020202020204" charset="0"/>
      <p:regular r:id="rId59"/>
    </p:embeddedFont>
    <p:embeddedFont>
      <p:font typeface="Open Sans Extra Bold" panose="020B0604020202020204" charset="0"/>
      <p:regular r:id="rId60"/>
    </p:embeddedFont>
    <p:embeddedFont>
      <p:font typeface="Open Sans Italics" panose="020B0604020202020204" charset="0"/>
      <p:regular r:id="rId61"/>
    </p:embeddedFont>
    <p:embeddedFont>
      <p:font typeface="Open Sans Light" panose="020B0306030504020204" pitchFamily="34" charset="0"/>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24.07.2022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17755" y="124864"/>
            <a:ext cx="10018685" cy="10037273"/>
          </a:xfrm>
          <a:prstGeom prst="rect">
            <a:avLst/>
          </a:prstGeom>
        </p:spPr>
      </p:pic>
      <p:sp>
        <p:nvSpPr>
          <p:cNvPr id="3" name="TextBox 3"/>
          <p:cNvSpPr txBox="1"/>
          <p:nvPr/>
        </p:nvSpPr>
        <p:spPr>
          <a:xfrm>
            <a:off x="2512536" y="2112678"/>
            <a:ext cx="8480122" cy="5684415"/>
          </a:xfrm>
          <a:prstGeom prst="rect">
            <a:avLst/>
          </a:prstGeom>
        </p:spPr>
        <p:txBody>
          <a:bodyPr lIns="0" tIns="0" rIns="0" bIns="0" rtlCol="0" anchor="t">
            <a:spAutoFit/>
          </a:bodyPr>
          <a:lstStyle/>
          <a:p>
            <a:pPr>
              <a:lnSpc>
                <a:spcPts val="8897"/>
              </a:lnSpc>
            </a:pPr>
            <a:r>
              <a:rPr lang="en-US" sz="8987">
                <a:solidFill>
                  <a:srgbClr val="000000"/>
                </a:solidFill>
                <a:latin typeface="Aileron Heavy"/>
              </a:rPr>
              <a:t>Predicting stock returns using CAPM and FAMA French</a:t>
            </a:r>
          </a:p>
        </p:txBody>
      </p:sp>
      <p:sp>
        <p:nvSpPr>
          <p:cNvPr id="4" name="AutoShape 4"/>
          <p:cNvSpPr/>
          <p:nvPr/>
        </p:nvSpPr>
        <p:spPr>
          <a:xfrm>
            <a:off x="2512536" y="8171684"/>
            <a:ext cx="5047481" cy="0"/>
          </a:xfrm>
          <a:prstGeom prst="line">
            <a:avLst/>
          </a:prstGeom>
          <a:ln w="66675" cap="rnd">
            <a:solidFill>
              <a:srgbClr val="03989E"/>
            </a:solidFill>
            <a:prstDash val="solid"/>
            <a:headEnd type="oval" w="lg" len="lg"/>
            <a:tailEnd type="oval" w="lg" len="lg"/>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60620" y="2028463"/>
            <a:ext cx="11430000" cy="3991375"/>
          </a:xfrm>
          <a:prstGeom prst="rect">
            <a:avLst/>
          </a:prstGeom>
        </p:spPr>
      </p:pic>
      <p:sp>
        <p:nvSpPr>
          <p:cNvPr id="3" name="AutoShape 3"/>
          <p:cNvSpPr/>
          <p:nvPr/>
        </p:nvSpPr>
        <p:spPr>
          <a:xfrm>
            <a:off x="1204138" y="1860298"/>
            <a:ext cx="9438871" cy="0"/>
          </a:xfrm>
          <a:prstGeom prst="line">
            <a:avLst/>
          </a:prstGeom>
          <a:ln w="47625" cap="flat">
            <a:solidFill>
              <a:srgbClr val="8CB886"/>
            </a:solidFill>
            <a:prstDash val="sysDot"/>
            <a:headEnd type="oval" w="lg" len="lg"/>
            <a:tailEnd type="oval" w="lg" len="lg"/>
          </a:ln>
        </p:spPr>
      </p:sp>
      <p:sp>
        <p:nvSpPr>
          <p:cNvPr id="4" name="TextBox 4"/>
          <p:cNvSpPr txBox="1"/>
          <p:nvPr/>
        </p:nvSpPr>
        <p:spPr>
          <a:xfrm>
            <a:off x="1028700" y="952500"/>
            <a:ext cx="9614310" cy="726408"/>
          </a:xfrm>
          <a:prstGeom prst="rect">
            <a:avLst/>
          </a:prstGeom>
        </p:spPr>
        <p:txBody>
          <a:bodyPr lIns="0" tIns="0" rIns="0" bIns="0" rtlCol="0" anchor="t">
            <a:spAutoFit/>
          </a:bodyPr>
          <a:lstStyle/>
          <a:p>
            <a:pPr algn="ctr">
              <a:lnSpc>
                <a:spcPts val="6050"/>
              </a:lnSpc>
            </a:pPr>
            <a:r>
              <a:rPr lang="en-US" sz="4321" dirty="0">
                <a:solidFill>
                  <a:srgbClr val="5271FF"/>
                </a:solidFill>
                <a:latin typeface="Open Sans Extra Bold Bold Italics"/>
              </a:rPr>
              <a:t>Importing Data from Yahoo</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246201" y="-2873233"/>
            <a:ext cx="8362358" cy="8377873"/>
          </a:xfrm>
          <a:prstGeom prst="rect">
            <a:avLst/>
          </a:prstGeom>
        </p:spPr>
      </p:pic>
      <p:pic>
        <p:nvPicPr>
          <p:cNvPr id="6" name="Picture 3">
            <a:extLst>
              <a:ext uri="{FF2B5EF4-FFF2-40B4-BE49-F238E27FC236}">
                <a16:creationId xmlns:a16="http://schemas.microsoft.com/office/drawing/2014/main" id="{CBCCD351-374E-DC43-69B2-BB679CEDCCA0}"/>
              </a:ext>
            </a:extLst>
          </p:cNvPr>
          <p:cNvPicPr>
            <a:picLocks noChangeAspect="1"/>
          </p:cNvPicPr>
          <p:nvPr/>
        </p:nvPicPr>
        <p:blipFill>
          <a:blip r:embed="rId5"/>
          <a:srcRect/>
          <a:stretch>
            <a:fillRect/>
          </a:stretch>
        </p:blipFill>
        <p:spPr>
          <a:xfrm>
            <a:off x="6858000" y="5742024"/>
            <a:ext cx="11430000" cy="4544976"/>
          </a:xfrm>
          <a:prstGeom prst="rect">
            <a:avLst/>
          </a:prstGeom>
        </p:spPr>
      </p:pic>
      <p:pic>
        <p:nvPicPr>
          <p:cNvPr id="7" name="Picture 4">
            <a:extLst>
              <a:ext uri="{FF2B5EF4-FFF2-40B4-BE49-F238E27FC236}">
                <a16:creationId xmlns:a16="http://schemas.microsoft.com/office/drawing/2014/main" id="{1FE712C0-A979-1FF8-DC7A-47B9B97676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60620" y="6170386"/>
            <a:ext cx="5062953" cy="4114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35988" y="3313519"/>
            <a:ext cx="9193789" cy="6236822"/>
          </a:xfrm>
          <a:prstGeom prst="rect">
            <a:avLst/>
          </a:prstGeom>
        </p:spPr>
      </p:pic>
      <p:sp>
        <p:nvSpPr>
          <p:cNvPr id="3" name="TextBox 3"/>
          <p:cNvSpPr txBox="1"/>
          <p:nvPr/>
        </p:nvSpPr>
        <p:spPr>
          <a:xfrm>
            <a:off x="1028700" y="1097876"/>
            <a:ext cx="10749501" cy="626802"/>
          </a:xfrm>
          <a:prstGeom prst="rect">
            <a:avLst/>
          </a:prstGeom>
        </p:spPr>
        <p:txBody>
          <a:bodyPr lIns="0" tIns="0" rIns="0" bIns="0" rtlCol="0" anchor="t">
            <a:spAutoFit/>
          </a:bodyPr>
          <a:lstStyle/>
          <a:p>
            <a:pPr algn="ctr">
              <a:lnSpc>
                <a:spcPts val="5101"/>
              </a:lnSpc>
            </a:pPr>
            <a:r>
              <a:rPr lang="en-US" sz="3644">
                <a:solidFill>
                  <a:srgbClr val="5E17EB"/>
                </a:solidFill>
                <a:latin typeface="Open Sans Extra Bold"/>
              </a:rPr>
              <a:t>Plotting Closing Values Curve for both Stocks</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963766" y="2007909"/>
            <a:ext cx="5442275" cy="54523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579" b="5579"/>
          <a:stretch>
            <a:fillRect/>
          </a:stretch>
        </p:blipFill>
        <p:spPr>
          <a:xfrm>
            <a:off x="787006" y="2809722"/>
            <a:ext cx="10498174" cy="703411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302129" y="1714500"/>
            <a:ext cx="5442275" cy="5452372"/>
          </a:xfrm>
          <a:prstGeom prst="rect">
            <a:avLst/>
          </a:prstGeom>
        </p:spPr>
      </p:pic>
      <p:sp>
        <p:nvSpPr>
          <p:cNvPr id="4" name="TextBox 4"/>
          <p:cNvSpPr txBox="1"/>
          <p:nvPr/>
        </p:nvSpPr>
        <p:spPr>
          <a:xfrm>
            <a:off x="543596" y="705167"/>
            <a:ext cx="12083116" cy="1180465"/>
          </a:xfrm>
          <a:prstGeom prst="rect">
            <a:avLst/>
          </a:prstGeom>
        </p:spPr>
        <p:txBody>
          <a:bodyPr lIns="0" tIns="0" rIns="0" bIns="0" rtlCol="0" anchor="t">
            <a:spAutoFit/>
          </a:bodyPr>
          <a:lstStyle/>
          <a:p>
            <a:pPr algn="ctr">
              <a:lnSpc>
                <a:spcPts val="4759"/>
              </a:lnSpc>
            </a:pPr>
            <a:r>
              <a:rPr lang="en-US" sz="3399">
                <a:solidFill>
                  <a:srgbClr val="008037"/>
                </a:solidFill>
                <a:latin typeface="Open Sans Extra Bold"/>
              </a:rPr>
              <a:t>Adjusting Values of Close and Plotting Curve of Adjusted Values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59462" y="2522211"/>
            <a:ext cx="11120022" cy="7400365"/>
          </a:xfrm>
          <a:prstGeom prst="rect">
            <a:avLst/>
          </a:prstGeom>
        </p:spPr>
      </p:pic>
      <p:sp>
        <p:nvSpPr>
          <p:cNvPr id="3" name="TextBox 3"/>
          <p:cNvSpPr txBox="1"/>
          <p:nvPr/>
        </p:nvSpPr>
        <p:spPr>
          <a:xfrm>
            <a:off x="459462" y="1206169"/>
            <a:ext cx="10696664" cy="652999"/>
          </a:xfrm>
          <a:prstGeom prst="rect">
            <a:avLst/>
          </a:prstGeom>
        </p:spPr>
        <p:txBody>
          <a:bodyPr lIns="0" tIns="0" rIns="0" bIns="0" rtlCol="0" anchor="t">
            <a:spAutoFit/>
          </a:bodyPr>
          <a:lstStyle/>
          <a:p>
            <a:pPr algn="ctr">
              <a:lnSpc>
                <a:spcPts val="5344"/>
              </a:lnSpc>
            </a:pPr>
            <a:r>
              <a:rPr lang="en-US" sz="3817">
                <a:solidFill>
                  <a:srgbClr val="FF914D"/>
                </a:solidFill>
                <a:latin typeface="Open Sans Extra Bold"/>
              </a:rPr>
              <a:t>Introducing a new Column for Daily Return</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178578" y="217805"/>
            <a:ext cx="5442275" cy="54523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497" b="2497"/>
          <a:stretch>
            <a:fillRect/>
          </a:stretch>
        </p:blipFill>
        <p:spPr>
          <a:xfrm>
            <a:off x="800795" y="2766721"/>
            <a:ext cx="15067531" cy="7400437"/>
          </a:xfrm>
          <a:prstGeom prst="rect">
            <a:avLst/>
          </a:prstGeom>
        </p:spPr>
      </p:pic>
      <p:sp>
        <p:nvSpPr>
          <p:cNvPr id="3" name="TextBox 3"/>
          <p:cNvSpPr txBox="1"/>
          <p:nvPr/>
        </p:nvSpPr>
        <p:spPr>
          <a:xfrm>
            <a:off x="779889" y="885825"/>
            <a:ext cx="10216396" cy="1180465"/>
          </a:xfrm>
          <a:prstGeom prst="rect">
            <a:avLst/>
          </a:prstGeom>
        </p:spPr>
        <p:txBody>
          <a:bodyPr lIns="0" tIns="0" rIns="0" bIns="0" rtlCol="0" anchor="t">
            <a:spAutoFit/>
          </a:bodyPr>
          <a:lstStyle/>
          <a:p>
            <a:pPr algn="ctr">
              <a:lnSpc>
                <a:spcPts val="4759"/>
              </a:lnSpc>
            </a:pPr>
            <a:r>
              <a:rPr lang="en-US" sz="3399">
                <a:solidFill>
                  <a:srgbClr val="008037"/>
                </a:solidFill>
                <a:latin typeface="Open Sans Extra Bold"/>
              </a:rPr>
              <a:t>Plotting Scatter plot for Daily Returns and </a:t>
            </a:r>
          </a:p>
          <a:p>
            <a:pPr algn="ctr">
              <a:lnSpc>
                <a:spcPts val="4759"/>
              </a:lnSpc>
            </a:pPr>
            <a:r>
              <a:rPr lang="en-US" sz="3399">
                <a:solidFill>
                  <a:srgbClr val="008037"/>
                </a:solidFill>
                <a:latin typeface="Open Sans Extra Bold"/>
              </a:rPr>
              <a:t>Using linear regression to find Alpha and Beta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2002"/>
          <a:stretch>
            <a:fillRect/>
          </a:stretch>
        </p:blipFill>
        <p:spPr>
          <a:xfrm>
            <a:off x="1028700" y="2354382"/>
            <a:ext cx="11024115" cy="720628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274050" y="4410573"/>
            <a:ext cx="5442275" cy="5452372"/>
          </a:xfrm>
          <a:prstGeom prst="rect">
            <a:avLst/>
          </a:prstGeom>
        </p:spPr>
      </p:pic>
      <p:sp>
        <p:nvSpPr>
          <p:cNvPr id="4" name="TextBox 4"/>
          <p:cNvSpPr txBox="1"/>
          <p:nvPr/>
        </p:nvSpPr>
        <p:spPr>
          <a:xfrm>
            <a:off x="859250" y="258266"/>
            <a:ext cx="8899726" cy="1464669"/>
          </a:xfrm>
          <a:prstGeom prst="rect">
            <a:avLst/>
          </a:prstGeom>
        </p:spPr>
        <p:txBody>
          <a:bodyPr lIns="0" tIns="0" rIns="0" bIns="0" rtlCol="0" anchor="t">
            <a:spAutoFit/>
          </a:bodyPr>
          <a:lstStyle/>
          <a:p>
            <a:pPr algn="ctr">
              <a:lnSpc>
                <a:spcPts val="5933"/>
              </a:lnSpc>
            </a:pPr>
            <a:r>
              <a:rPr lang="en-US" sz="4238">
                <a:solidFill>
                  <a:srgbClr val="5E17EB"/>
                </a:solidFill>
                <a:latin typeface="Open Sans Extra Bold"/>
              </a:rPr>
              <a:t>Uploading data of a particular date to compare return Values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35206" y="1028700"/>
            <a:ext cx="7648188" cy="7662377"/>
          </a:xfrm>
          <a:prstGeom prst="rect">
            <a:avLst/>
          </a:prstGeom>
        </p:spPr>
      </p:pic>
      <p:pic>
        <p:nvPicPr>
          <p:cNvPr id="3" name="Picture 3"/>
          <p:cNvPicPr>
            <a:picLocks noChangeAspect="1"/>
          </p:cNvPicPr>
          <p:nvPr/>
        </p:nvPicPr>
        <p:blipFill>
          <a:blip r:embed="rId4"/>
          <a:srcRect l="5466" r="5466"/>
          <a:stretch>
            <a:fillRect/>
          </a:stretch>
        </p:blipFill>
        <p:spPr>
          <a:xfrm>
            <a:off x="293793" y="4070362"/>
            <a:ext cx="12563763" cy="5187938"/>
          </a:xfrm>
          <a:prstGeom prst="rect">
            <a:avLst/>
          </a:prstGeom>
        </p:spPr>
      </p:pic>
      <p:sp>
        <p:nvSpPr>
          <p:cNvPr id="4" name="TextBox 4"/>
          <p:cNvSpPr txBox="1"/>
          <p:nvPr/>
        </p:nvSpPr>
        <p:spPr>
          <a:xfrm>
            <a:off x="293793" y="2118201"/>
            <a:ext cx="9873998" cy="693627"/>
          </a:xfrm>
          <a:prstGeom prst="rect">
            <a:avLst/>
          </a:prstGeom>
        </p:spPr>
        <p:txBody>
          <a:bodyPr lIns="0" tIns="0" rIns="0" bIns="0" rtlCol="0" anchor="t">
            <a:spAutoFit/>
          </a:bodyPr>
          <a:lstStyle/>
          <a:p>
            <a:pPr algn="ctr">
              <a:lnSpc>
                <a:spcPts val="5632"/>
              </a:lnSpc>
            </a:pPr>
            <a:r>
              <a:rPr lang="en-US" sz="4023">
                <a:solidFill>
                  <a:srgbClr val="8CB886"/>
                </a:solidFill>
                <a:latin typeface="Open Sans Extra Bold"/>
              </a:rPr>
              <a:t>Comparing Original and CAPM return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250363" y="2874339"/>
            <a:ext cx="9321516" cy="4969103"/>
            <a:chOff x="0" y="0"/>
            <a:chExt cx="12428688" cy="6625470"/>
          </a:xfrm>
        </p:grpSpPr>
        <p:sp>
          <p:nvSpPr>
            <p:cNvPr id="3" name="TextBox 3"/>
            <p:cNvSpPr txBox="1"/>
            <p:nvPr/>
          </p:nvSpPr>
          <p:spPr>
            <a:xfrm>
              <a:off x="0" y="66675"/>
              <a:ext cx="12428688" cy="2456393"/>
            </a:xfrm>
            <a:prstGeom prst="rect">
              <a:avLst/>
            </a:prstGeom>
          </p:spPr>
          <p:txBody>
            <a:bodyPr lIns="0" tIns="0" rIns="0" bIns="0" rtlCol="0" anchor="t">
              <a:spAutoFit/>
            </a:bodyPr>
            <a:lstStyle/>
            <a:p>
              <a:pPr algn="ctr">
                <a:lnSpc>
                  <a:spcPts val="7150"/>
                </a:lnSpc>
              </a:pPr>
              <a:r>
                <a:rPr lang="en-US" sz="6500">
                  <a:solidFill>
                    <a:srgbClr val="004AAD"/>
                  </a:solidFill>
                  <a:latin typeface="Open Sans Extra Bold"/>
                </a:rPr>
                <a:t>Week 4</a:t>
              </a:r>
            </a:p>
            <a:p>
              <a:pPr marL="0" lvl="0" indent="0" algn="ctr">
                <a:lnSpc>
                  <a:spcPts val="7150"/>
                </a:lnSpc>
                <a:spcBef>
                  <a:spcPct val="0"/>
                </a:spcBef>
              </a:pPr>
              <a:r>
                <a:rPr lang="en-US" sz="6500">
                  <a:solidFill>
                    <a:srgbClr val="004AAD"/>
                  </a:solidFill>
                  <a:latin typeface="Open Sans Extra Bold"/>
                </a:rPr>
                <a:t> Efficient Frontier </a:t>
              </a:r>
            </a:p>
          </p:txBody>
        </p:sp>
        <p:sp>
          <p:nvSpPr>
            <p:cNvPr id="4" name="TextBox 4"/>
            <p:cNvSpPr txBox="1"/>
            <p:nvPr/>
          </p:nvSpPr>
          <p:spPr>
            <a:xfrm>
              <a:off x="0" y="3277817"/>
              <a:ext cx="12428688" cy="3347653"/>
            </a:xfrm>
            <a:prstGeom prst="rect">
              <a:avLst/>
            </a:prstGeom>
          </p:spPr>
          <p:txBody>
            <a:bodyPr lIns="0" tIns="0" rIns="0" bIns="0" rtlCol="0" anchor="t">
              <a:spAutoFit/>
            </a:bodyPr>
            <a:lstStyle/>
            <a:p>
              <a:pPr>
                <a:lnSpc>
                  <a:spcPts val="4678"/>
                </a:lnSpc>
              </a:pPr>
              <a:r>
                <a:rPr lang="en-US" sz="3341">
                  <a:solidFill>
                    <a:srgbClr val="008037"/>
                  </a:solidFill>
                  <a:latin typeface="Open Sans Bold Italics"/>
                </a:rPr>
                <a:t>OUR TASK WAS TO REPLICATE THE EFFICIENT FRONTIER GRAPH IN EXCEL</a:t>
              </a:r>
            </a:p>
            <a:p>
              <a:pPr>
                <a:lnSpc>
                  <a:spcPts val="5459"/>
                </a:lnSpc>
              </a:pPr>
              <a:endParaRPr lang="en-US" sz="3341">
                <a:solidFill>
                  <a:srgbClr val="008037"/>
                </a:solidFill>
                <a:latin typeface="Open Sans Bold Italics"/>
              </a:endParaRPr>
            </a:p>
            <a:p>
              <a:pPr>
                <a:lnSpc>
                  <a:spcPts val="5459"/>
                </a:lnSpc>
                <a:spcBef>
                  <a:spcPct val="0"/>
                </a:spcBef>
              </a:pPr>
              <a:endParaRPr lang="en-US" sz="3341">
                <a:solidFill>
                  <a:srgbClr val="008037"/>
                </a:solidFill>
                <a:latin typeface="Open Sans Bold Italics"/>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44946" y="563109"/>
            <a:ext cx="9143817" cy="91607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309387" y="1769762"/>
            <a:ext cx="12643644" cy="7140942"/>
            <a:chOff x="0" y="0"/>
            <a:chExt cx="16858192" cy="9521255"/>
          </a:xfrm>
        </p:grpSpPr>
        <p:sp>
          <p:nvSpPr>
            <p:cNvPr id="3" name="TextBox 3"/>
            <p:cNvSpPr txBox="1"/>
            <p:nvPr/>
          </p:nvSpPr>
          <p:spPr>
            <a:xfrm>
              <a:off x="0" y="114300"/>
              <a:ext cx="16858192" cy="2290280"/>
            </a:xfrm>
            <a:prstGeom prst="rect">
              <a:avLst/>
            </a:prstGeom>
          </p:spPr>
          <p:txBody>
            <a:bodyPr lIns="0" tIns="0" rIns="0" bIns="0" rtlCol="0" anchor="t">
              <a:spAutoFit/>
            </a:bodyPr>
            <a:lstStyle/>
            <a:p>
              <a:pPr algn="ctr">
                <a:lnSpc>
                  <a:spcPts val="6501"/>
                </a:lnSpc>
              </a:pPr>
              <a:r>
                <a:rPr lang="en-US" sz="6501">
                  <a:solidFill>
                    <a:srgbClr val="004AAD"/>
                  </a:solidFill>
                  <a:latin typeface="Aileron Heavy Bold"/>
                </a:rPr>
                <a:t>WHAT IS THE EFFICIENT FRONTIER?</a:t>
              </a:r>
            </a:p>
          </p:txBody>
        </p:sp>
        <p:sp>
          <p:nvSpPr>
            <p:cNvPr id="4" name="TextBox 4"/>
            <p:cNvSpPr txBox="1"/>
            <p:nvPr/>
          </p:nvSpPr>
          <p:spPr>
            <a:xfrm>
              <a:off x="0" y="2653095"/>
              <a:ext cx="16858192" cy="6868161"/>
            </a:xfrm>
            <a:prstGeom prst="rect">
              <a:avLst/>
            </a:prstGeom>
          </p:spPr>
          <p:txBody>
            <a:bodyPr lIns="0" tIns="0" rIns="0" bIns="0" rtlCol="0" anchor="t">
              <a:spAutoFit/>
            </a:bodyPr>
            <a:lstStyle/>
            <a:p>
              <a:pPr algn="ctr">
                <a:lnSpc>
                  <a:spcPts val="5879"/>
                </a:lnSpc>
                <a:spcBef>
                  <a:spcPct val="0"/>
                </a:spcBef>
              </a:pPr>
              <a:r>
                <a:rPr lang="en-US" sz="4199">
                  <a:solidFill>
                    <a:srgbClr val="008037"/>
                  </a:solidFill>
                  <a:latin typeface="Open Sans"/>
                </a:rPr>
                <a:t>The efficient frontier is the set of optimal portfolios that offer the highest expected return for a defined level of risk or the lowest risk for a given level of expected return. Portfolios that lie below the efficient frontier are sub-optimal because they do not provide enough return for the level of risk</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53031" y="0"/>
            <a:ext cx="9907184" cy="99255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1848628" y="748814"/>
            <a:ext cx="16510508" cy="9365466"/>
            <a:chOff x="0" y="0"/>
            <a:chExt cx="22014010" cy="12487288"/>
          </a:xfrm>
        </p:grpSpPr>
        <p:sp>
          <p:nvSpPr>
            <p:cNvPr id="3" name="TextBox 3"/>
            <p:cNvSpPr txBox="1"/>
            <p:nvPr/>
          </p:nvSpPr>
          <p:spPr>
            <a:xfrm>
              <a:off x="0" y="57150"/>
              <a:ext cx="22014010" cy="1232229"/>
            </a:xfrm>
            <a:prstGeom prst="rect">
              <a:avLst/>
            </a:prstGeom>
          </p:spPr>
          <p:txBody>
            <a:bodyPr lIns="0" tIns="0" rIns="0" bIns="0" rtlCol="0" anchor="t">
              <a:spAutoFit/>
            </a:bodyPr>
            <a:lstStyle/>
            <a:p>
              <a:pPr algn="ctr">
                <a:lnSpc>
                  <a:spcPts val="7033"/>
                </a:lnSpc>
              </a:pPr>
              <a:r>
                <a:rPr lang="en-US" sz="6394">
                  <a:solidFill>
                    <a:srgbClr val="004AAD"/>
                  </a:solidFill>
                  <a:latin typeface="Open Sans Extra Bold Bold"/>
                </a:rPr>
                <a:t>EFFICIENT FRONTIER </a:t>
              </a:r>
            </a:p>
          </p:txBody>
        </p:sp>
        <p:sp>
          <p:nvSpPr>
            <p:cNvPr id="4" name="TextBox 4"/>
            <p:cNvSpPr txBox="1"/>
            <p:nvPr/>
          </p:nvSpPr>
          <p:spPr>
            <a:xfrm>
              <a:off x="2916761" y="2549516"/>
              <a:ext cx="16180488" cy="8247317"/>
            </a:xfrm>
            <a:prstGeom prst="rect">
              <a:avLst/>
            </a:prstGeom>
          </p:spPr>
          <p:txBody>
            <a:bodyPr lIns="0" tIns="0" rIns="0" bIns="0" rtlCol="0" anchor="t">
              <a:spAutoFit/>
            </a:bodyPr>
            <a:lstStyle/>
            <a:p>
              <a:pPr>
                <a:lnSpc>
                  <a:spcPts val="4347"/>
                </a:lnSpc>
              </a:pPr>
              <a:r>
                <a:rPr lang="en-US" sz="3105" u="sng">
                  <a:solidFill>
                    <a:srgbClr val="008037"/>
                  </a:solidFill>
                  <a:ea typeface="Open Sans"/>
                </a:rPr>
                <a:t>¨W</a:t>
              </a:r>
              <a:r>
                <a:rPr lang="en-US" sz="3105">
                  <a:solidFill>
                    <a:srgbClr val="008037"/>
                  </a:solidFill>
                  <a:latin typeface="Open Sans"/>
                </a:rPr>
                <a:t>E WERE PROVIDED WITH DATA OF TWO STOCKS: STOCK  A &amp; STOCK B. FIRSTLY, WE NEED TO PLOT THE ADJUSTED CLOSE DATA  FOR THE TWO STOCK.THEN, IN THE 'MODEL' PAGE, CALCULATE THE MEAN, STDEV, VARIANCE, SHARPE RATIO, COVARIENCE, AND CO-RELATION OF THE TWO STOCK. (REMEMBER, THAT THE PRICE OF BOTH THE STOCK IS DIFFERENT, SO WE MUST TAKE ADJUSTED VALUE IN CALCULATION OF ALL THIS DATA.)THEN, VARY THE SHARE OF STOCK A FROM 0,1..100 IN THE PORTFOLIO. (SHARE OF STOCK B = 100-  STOCK A)THEN, FROM THE VALUES CALCULATED, PLOT THE GRAPH OF MEAN V/S STDEV.FROM THIS GRAPH, CALCULATE THE VALUE OF MAXIMUM SHARPE RATIO. (MIN RISK MAX RETURN)</a:t>
              </a:r>
            </a:p>
            <a:p>
              <a:pPr algn="ctr">
                <a:lnSpc>
                  <a:spcPts val="3112"/>
                </a:lnSpc>
              </a:pPr>
              <a:endParaRPr lang="en-US" sz="3105">
                <a:solidFill>
                  <a:srgbClr val="008037"/>
                </a:solidFill>
                <a:latin typeface="Open Sans"/>
              </a:endParaRPr>
            </a:p>
            <a:p>
              <a:pPr algn="ctr">
                <a:lnSpc>
                  <a:spcPts val="3112"/>
                </a:lnSpc>
                <a:spcBef>
                  <a:spcPct val="0"/>
                </a:spcBef>
              </a:pPr>
              <a:endParaRPr lang="en-US" sz="3105">
                <a:solidFill>
                  <a:srgbClr val="008037"/>
                </a:solidFill>
                <a:latin typeface="Open Sans"/>
              </a:endParaRPr>
            </a:p>
          </p:txBody>
        </p:sp>
        <p:sp>
          <p:nvSpPr>
            <p:cNvPr id="5" name="TextBox 5"/>
            <p:cNvSpPr txBox="1"/>
            <p:nvPr/>
          </p:nvSpPr>
          <p:spPr>
            <a:xfrm>
              <a:off x="2916761" y="11934286"/>
              <a:ext cx="16180488" cy="553001"/>
            </a:xfrm>
            <a:prstGeom prst="rect">
              <a:avLst/>
            </a:prstGeom>
          </p:spPr>
          <p:txBody>
            <a:bodyPr lIns="0" tIns="0" rIns="0" bIns="0" rtlCol="0" anchor="t">
              <a:spAutoFit/>
            </a:bodyPr>
            <a:lstStyle/>
            <a:p>
              <a:pPr algn="ctr">
                <a:lnSpc>
                  <a:spcPts val="3112"/>
                </a:lnSpc>
                <a:spcBef>
                  <a:spcPct val="0"/>
                </a:spcBef>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99639" y="214232"/>
            <a:ext cx="9840280" cy="98585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AutoShape 2"/>
          <p:cNvSpPr/>
          <p:nvPr/>
        </p:nvSpPr>
        <p:spPr>
          <a:xfrm>
            <a:off x="7276969" y="2723343"/>
            <a:ext cx="3215628" cy="0"/>
          </a:xfrm>
          <a:prstGeom prst="line">
            <a:avLst/>
          </a:prstGeom>
          <a:ln w="57150" cap="rnd">
            <a:solidFill>
              <a:srgbClr val="03989E"/>
            </a:solidFill>
            <a:prstDash val="solid"/>
            <a:headEnd type="oval" w="lg" len="lg"/>
            <a:tailEnd type="oval" w="lg" len="lg"/>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32387" y="390265"/>
            <a:ext cx="2814537" cy="2768481"/>
          </a:xfrm>
          <a:prstGeom prst="rect">
            <a:avLst/>
          </a:prstGeom>
        </p:spPr>
      </p:pic>
      <p:pic>
        <p:nvPicPr>
          <p:cNvPr id="4" name="Picture 4"/>
          <p:cNvPicPr>
            <a:picLocks noChangeAspect="1"/>
          </p:cNvPicPr>
          <p:nvPr/>
        </p:nvPicPr>
        <p:blipFill>
          <a:blip r:embed="rId4"/>
          <a:srcRect t="6202" b="7140"/>
          <a:stretch>
            <a:fillRect/>
          </a:stretch>
        </p:blipFill>
        <p:spPr>
          <a:xfrm>
            <a:off x="0" y="3906125"/>
            <a:ext cx="18288000" cy="6380875"/>
          </a:xfrm>
          <a:prstGeom prst="rect">
            <a:avLst/>
          </a:prstGeom>
        </p:spPr>
      </p:pic>
      <p:sp>
        <p:nvSpPr>
          <p:cNvPr id="5" name="TextBox 5"/>
          <p:cNvSpPr txBox="1"/>
          <p:nvPr/>
        </p:nvSpPr>
        <p:spPr>
          <a:xfrm>
            <a:off x="1028700" y="1209675"/>
            <a:ext cx="13103687" cy="1154752"/>
          </a:xfrm>
          <a:prstGeom prst="rect">
            <a:avLst/>
          </a:prstGeom>
        </p:spPr>
        <p:txBody>
          <a:bodyPr lIns="0" tIns="0" rIns="0" bIns="0" rtlCol="0" anchor="t">
            <a:spAutoFit/>
          </a:bodyPr>
          <a:lstStyle/>
          <a:p>
            <a:pPr algn="ctr">
              <a:lnSpc>
                <a:spcPts val="8696"/>
              </a:lnSpc>
            </a:pPr>
            <a:r>
              <a:rPr lang="en-US" sz="8784">
                <a:solidFill>
                  <a:srgbClr val="000000"/>
                </a:solidFill>
                <a:latin typeface="Aileron Heavy"/>
              </a:rPr>
              <a:t>What we have learnt.......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71340" y="214232"/>
            <a:ext cx="9840280" cy="985853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5951" y="7250838"/>
            <a:ext cx="1945413" cy="2007462"/>
          </a:xfrm>
          <a:prstGeom prst="rect">
            <a:avLst/>
          </a:prstGeom>
        </p:spPr>
      </p:pic>
      <p:pic>
        <p:nvPicPr>
          <p:cNvPr id="4" name="Picture 4"/>
          <p:cNvPicPr>
            <a:picLocks noChangeAspect="1"/>
          </p:cNvPicPr>
          <p:nvPr/>
        </p:nvPicPr>
        <p:blipFill>
          <a:blip r:embed="rId6"/>
          <a:srcRect/>
          <a:stretch>
            <a:fillRect/>
          </a:stretch>
        </p:blipFill>
        <p:spPr>
          <a:xfrm>
            <a:off x="640849" y="5342604"/>
            <a:ext cx="11186445" cy="1088536"/>
          </a:xfrm>
          <a:prstGeom prst="rect">
            <a:avLst/>
          </a:prstGeom>
        </p:spPr>
      </p:pic>
      <p:sp>
        <p:nvSpPr>
          <p:cNvPr id="5" name="TextBox 5"/>
          <p:cNvSpPr txBox="1"/>
          <p:nvPr/>
        </p:nvSpPr>
        <p:spPr>
          <a:xfrm>
            <a:off x="0" y="1490620"/>
            <a:ext cx="10733938" cy="1780540"/>
          </a:xfrm>
          <a:prstGeom prst="rect">
            <a:avLst/>
          </a:prstGeom>
        </p:spPr>
        <p:txBody>
          <a:bodyPr lIns="0" tIns="0" rIns="0" bIns="0" rtlCol="0" anchor="t">
            <a:spAutoFit/>
          </a:bodyPr>
          <a:lstStyle/>
          <a:p>
            <a:pPr algn="ctr">
              <a:lnSpc>
                <a:spcPts val="4759"/>
              </a:lnSpc>
            </a:pPr>
            <a:r>
              <a:rPr lang="en-US" sz="3399">
                <a:solidFill>
                  <a:srgbClr val="008037"/>
                </a:solidFill>
                <a:latin typeface="Open Sans"/>
              </a:rPr>
              <a:t>Mean of particular Portfolio</a:t>
            </a:r>
          </a:p>
          <a:p>
            <a:pPr algn="ctr">
              <a:lnSpc>
                <a:spcPts val="4759"/>
              </a:lnSpc>
            </a:pPr>
            <a:r>
              <a:rPr lang="en-US" sz="3399">
                <a:solidFill>
                  <a:srgbClr val="008037"/>
                </a:solidFill>
                <a:latin typeface="Open Sans"/>
              </a:rPr>
              <a:t>   = (percentage of stock A*Mean return of stock A )+     (percentage of stock B*Mean return of stock B)</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 t="4406" b="1477"/>
          <a:stretch>
            <a:fillRect/>
          </a:stretch>
        </p:blipFill>
        <p:spPr>
          <a:xfrm>
            <a:off x="1028700" y="714432"/>
            <a:ext cx="9646362" cy="92583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20235" y="400163"/>
            <a:ext cx="9868528" cy="9886837"/>
          </a:xfrm>
          <a:prstGeom prst="rect">
            <a:avLst/>
          </a:prstGeom>
        </p:spPr>
      </p:pic>
      <p:sp>
        <p:nvSpPr>
          <p:cNvPr id="4" name="TextBox 4"/>
          <p:cNvSpPr txBox="1"/>
          <p:nvPr/>
        </p:nvSpPr>
        <p:spPr>
          <a:xfrm>
            <a:off x="5824308" y="3622973"/>
            <a:ext cx="121494" cy="4449198"/>
          </a:xfrm>
          <a:prstGeom prst="rect">
            <a:avLst/>
          </a:prstGeom>
        </p:spPr>
        <p:txBody>
          <a:bodyPr lIns="0" tIns="0" rIns="0" bIns="0" rtlCol="0" anchor="t">
            <a:spAutoFit/>
          </a:bodyPr>
          <a:lstStyle/>
          <a:p>
            <a:pPr algn="ctr">
              <a:lnSpc>
                <a:spcPts val="5923"/>
              </a:lnSpc>
            </a:pPr>
            <a:r>
              <a:rPr lang="en-US" sz="4231">
                <a:solidFill>
                  <a:srgbClr val="FFFFFF"/>
                </a:solidFill>
                <a:latin typeface="Open Sans Light"/>
              </a:rPr>
              <a:t>l</a:t>
            </a:r>
          </a:p>
          <a:p>
            <a:pPr algn="ctr">
              <a:lnSpc>
                <a:spcPts val="5923"/>
              </a:lnSpc>
            </a:pPr>
            <a:r>
              <a:rPr lang="en-US" sz="4231">
                <a:solidFill>
                  <a:srgbClr val="FFFFFF"/>
                </a:solidFill>
                <a:latin typeface="Open Sans Light"/>
              </a:rPr>
              <a:t>l</a:t>
            </a:r>
          </a:p>
          <a:p>
            <a:pPr algn="ctr">
              <a:lnSpc>
                <a:spcPts val="5923"/>
              </a:lnSpc>
            </a:pPr>
            <a:r>
              <a:rPr lang="en-US" sz="4231">
                <a:solidFill>
                  <a:srgbClr val="FFFFFF"/>
                </a:solidFill>
                <a:latin typeface="Open Sans Light"/>
              </a:rPr>
              <a:t>l</a:t>
            </a:r>
          </a:p>
          <a:p>
            <a:pPr algn="ctr">
              <a:lnSpc>
                <a:spcPts val="5923"/>
              </a:lnSpc>
            </a:pPr>
            <a:r>
              <a:rPr lang="en-US" sz="4231">
                <a:solidFill>
                  <a:srgbClr val="FFFFFF"/>
                </a:solidFill>
                <a:latin typeface="Open Sans Light"/>
              </a:rPr>
              <a:t>l</a:t>
            </a:r>
          </a:p>
          <a:p>
            <a:pPr algn="ctr">
              <a:lnSpc>
                <a:spcPts val="5923"/>
              </a:lnSpc>
            </a:pPr>
            <a:r>
              <a:rPr lang="en-US" sz="4231">
                <a:solidFill>
                  <a:srgbClr val="FFFFFF"/>
                </a:solidFill>
                <a:latin typeface="Open Sans Light"/>
              </a:rPr>
              <a:t>l</a:t>
            </a:r>
          </a:p>
          <a:p>
            <a:pPr algn="ctr">
              <a:lnSpc>
                <a:spcPts val="5923"/>
              </a:lnSpc>
            </a:pPr>
            <a:r>
              <a:rPr lang="en-US" sz="4231">
                <a:solidFill>
                  <a:srgbClr val="FFFFFF"/>
                </a:solidFill>
                <a:latin typeface="Open Sans Light"/>
              </a:rPr>
              <a:t>l</a:t>
            </a:r>
          </a:p>
        </p:txBody>
      </p:sp>
      <p:sp>
        <p:nvSpPr>
          <p:cNvPr id="5" name="TextBox 5"/>
          <p:cNvSpPr txBox="1"/>
          <p:nvPr/>
        </p:nvSpPr>
        <p:spPr>
          <a:xfrm>
            <a:off x="5892259" y="3176347"/>
            <a:ext cx="509017" cy="940877"/>
          </a:xfrm>
          <a:prstGeom prst="rect">
            <a:avLst/>
          </a:prstGeom>
        </p:spPr>
        <p:txBody>
          <a:bodyPr lIns="0" tIns="0" rIns="0" bIns="0" rtlCol="0" anchor="t">
            <a:spAutoFit/>
          </a:bodyPr>
          <a:lstStyle/>
          <a:p>
            <a:pPr algn="ctr">
              <a:lnSpc>
                <a:spcPts val="7728"/>
              </a:lnSpc>
            </a:pPr>
            <a:r>
              <a:rPr lang="en-US" sz="5520">
                <a:solidFill>
                  <a:srgbClr val="7ED957"/>
                </a:solidFill>
                <a:latin typeface="Open Sans Extra Bold"/>
              </a:rPr>
              <a:t>A</a:t>
            </a:r>
          </a:p>
        </p:txBody>
      </p:sp>
      <p:sp>
        <p:nvSpPr>
          <p:cNvPr id="6" name="TextBox 6"/>
          <p:cNvSpPr txBox="1"/>
          <p:nvPr/>
        </p:nvSpPr>
        <p:spPr>
          <a:xfrm>
            <a:off x="5971011" y="7584822"/>
            <a:ext cx="430265" cy="869923"/>
          </a:xfrm>
          <a:prstGeom prst="rect">
            <a:avLst/>
          </a:prstGeom>
        </p:spPr>
        <p:txBody>
          <a:bodyPr lIns="0" tIns="0" rIns="0" bIns="0" rtlCol="0" anchor="t">
            <a:spAutoFit/>
          </a:bodyPr>
          <a:lstStyle/>
          <a:p>
            <a:pPr algn="ctr">
              <a:lnSpc>
                <a:spcPts val="7039"/>
              </a:lnSpc>
            </a:pPr>
            <a:r>
              <a:rPr lang="en-US" sz="5028">
                <a:solidFill>
                  <a:srgbClr val="7ED957"/>
                </a:solidFill>
                <a:latin typeface="Open Sans Extra Bold"/>
              </a:rPr>
              <a:t>B</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15" t="215" r="2732"/>
          <a:stretch>
            <a:fillRect/>
          </a:stretch>
        </p:blipFill>
        <p:spPr>
          <a:xfrm>
            <a:off x="0" y="662439"/>
            <a:ext cx="18288000" cy="763145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492" b="3492"/>
          <a:stretch>
            <a:fillRect/>
          </a:stretch>
        </p:blipFill>
        <p:spPr>
          <a:xfrm>
            <a:off x="0" y="54366"/>
            <a:ext cx="15484847" cy="1017826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208290" y="54366"/>
            <a:ext cx="10159420" cy="1017826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4990164"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208290" y="54366"/>
            <a:ext cx="10159420" cy="1017826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2628181"/>
            <a:ext cx="17880510" cy="7658819"/>
          </a:xfrm>
          <a:prstGeom prst="rect">
            <a:avLst/>
          </a:prstGeom>
        </p:spPr>
      </p:pic>
      <p:pic>
        <p:nvPicPr>
          <p:cNvPr id="3" name="Picture 3"/>
          <p:cNvPicPr>
            <a:picLocks noChangeAspect="1"/>
          </p:cNvPicPr>
          <p:nvPr/>
        </p:nvPicPr>
        <p:blipFill>
          <a:blip r:embed="rId3"/>
          <a:srcRect/>
          <a:stretch>
            <a:fillRect/>
          </a:stretch>
        </p:blipFill>
        <p:spPr>
          <a:xfrm>
            <a:off x="1650952" y="0"/>
            <a:ext cx="14749895" cy="304831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56504" y="326508"/>
            <a:ext cx="10159420" cy="10178269"/>
          </a:xfrm>
          <a:prstGeom prst="rect">
            <a:avLst/>
          </a:prstGeom>
        </p:spPr>
      </p:pic>
      <p:pic>
        <p:nvPicPr>
          <p:cNvPr id="3" name="Picture 3"/>
          <p:cNvPicPr>
            <a:picLocks noChangeAspect="1"/>
          </p:cNvPicPr>
          <p:nvPr/>
        </p:nvPicPr>
        <p:blipFill>
          <a:blip r:embed="rId4"/>
          <a:srcRect/>
          <a:stretch>
            <a:fillRect/>
          </a:stretch>
        </p:blipFill>
        <p:spPr>
          <a:xfrm>
            <a:off x="-362857" y="326508"/>
            <a:ext cx="18288000" cy="88315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62" b="2998"/>
          <a:stretch>
            <a:fillRect/>
          </a:stretch>
        </p:blipFill>
        <p:spPr>
          <a:xfrm>
            <a:off x="0" y="204107"/>
            <a:ext cx="20201164" cy="868286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26683" y="439901"/>
            <a:ext cx="10159420" cy="101782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965" y="0"/>
            <a:ext cx="17015024"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6504" y="326508"/>
            <a:ext cx="10159420" cy="1017826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8750" y="1028700"/>
            <a:ext cx="18288000" cy="804672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30790" y="108731"/>
            <a:ext cx="10159420" cy="101782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AutoShape 2"/>
          <p:cNvSpPr/>
          <p:nvPr/>
        </p:nvSpPr>
        <p:spPr>
          <a:xfrm>
            <a:off x="2932860" y="4969371"/>
            <a:ext cx="3289527" cy="0"/>
          </a:xfrm>
          <a:prstGeom prst="line">
            <a:avLst/>
          </a:prstGeom>
          <a:ln w="57150" cap="rnd">
            <a:solidFill>
              <a:srgbClr val="03989E"/>
            </a:solidFill>
            <a:prstDash val="solid"/>
            <a:headEnd type="oval" w="lg" len="lg"/>
            <a:tailEnd type="oval" w="lg" len="lg"/>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87835" y="-166003"/>
            <a:ext cx="3152381" cy="3100796"/>
          </a:xfrm>
          <a:prstGeom prst="rect">
            <a:avLst/>
          </a:prstGeom>
        </p:spPr>
      </p:pic>
      <p:grpSp>
        <p:nvGrpSpPr>
          <p:cNvPr id="4" name="Group 4"/>
          <p:cNvGrpSpPr>
            <a:grpSpLocks noChangeAspect="1"/>
          </p:cNvGrpSpPr>
          <p:nvPr/>
        </p:nvGrpSpPr>
        <p:grpSpPr>
          <a:xfrm>
            <a:off x="10050551" y="3747316"/>
            <a:ext cx="7486605" cy="7486575"/>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258" r="-25258"/>
              </a:stretch>
            </a:blipFill>
          </p:spPr>
        </p:sp>
      </p:grpSp>
      <p:grpSp>
        <p:nvGrpSpPr>
          <p:cNvPr id="6" name="Group 6"/>
          <p:cNvGrpSpPr>
            <a:grpSpLocks noChangeAspect="1"/>
          </p:cNvGrpSpPr>
          <p:nvPr/>
        </p:nvGrpSpPr>
        <p:grpSpPr>
          <a:xfrm>
            <a:off x="9333021" y="2504499"/>
            <a:ext cx="3787332" cy="3787317"/>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r="-49999"/>
              </a:stretch>
            </a:blipFill>
          </p:spPr>
        </p:sp>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8984" y="8744987"/>
            <a:ext cx="8351196" cy="8366690"/>
          </a:xfrm>
          <a:prstGeom prst="rect">
            <a:avLst/>
          </a:prstGeom>
        </p:spPr>
      </p:pic>
      <p:sp>
        <p:nvSpPr>
          <p:cNvPr id="9" name="TextBox 9"/>
          <p:cNvSpPr txBox="1"/>
          <p:nvPr/>
        </p:nvSpPr>
        <p:spPr>
          <a:xfrm>
            <a:off x="516438" y="1344281"/>
            <a:ext cx="8148942" cy="3161975"/>
          </a:xfrm>
          <a:prstGeom prst="rect">
            <a:avLst/>
          </a:prstGeom>
        </p:spPr>
        <p:txBody>
          <a:bodyPr lIns="0" tIns="0" rIns="0" bIns="0" rtlCol="0" anchor="t">
            <a:spAutoFit/>
          </a:bodyPr>
          <a:lstStyle/>
          <a:p>
            <a:pPr>
              <a:lnSpc>
                <a:spcPts val="7922"/>
              </a:lnSpc>
            </a:pPr>
            <a:r>
              <a:rPr lang="en-US" sz="8002">
                <a:solidFill>
                  <a:srgbClr val="000000"/>
                </a:solidFill>
                <a:latin typeface="Aileron Heavy"/>
              </a:rPr>
              <a:t>Week 1:</a:t>
            </a:r>
          </a:p>
          <a:p>
            <a:pPr>
              <a:lnSpc>
                <a:spcPts val="8318"/>
              </a:lnSpc>
            </a:pPr>
            <a:r>
              <a:rPr lang="en-US" sz="8402">
                <a:solidFill>
                  <a:srgbClr val="000000"/>
                </a:solidFill>
                <a:latin typeface="Aileron Heavy"/>
              </a:rPr>
              <a:t>Pyhton Libraries</a:t>
            </a:r>
          </a:p>
        </p:txBody>
      </p:sp>
      <p:sp>
        <p:nvSpPr>
          <p:cNvPr id="10" name="TextBox 10"/>
          <p:cNvSpPr txBox="1"/>
          <p:nvPr/>
        </p:nvSpPr>
        <p:spPr>
          <a:xfrm>
            <a:off x="332330" y="5911419"/>
            <a:ext cx="7859882" cy="1994536"/>
          </a:xfrm>
          <a:prstGeom prst="rect">
            <a:avLst/>
          </a:prstGeom>
        </p:spPr>
        <p:txBody>
          <a:bodyPr lIns="0" tIns="0" rIns="0" bIns="0" rtlCol="0" anchor="t">
            <a:spAutoFit/>
          </a:bodyPr>
          <a:lstStyle/>
          <a:p>
            <a:pPr>
              <a:lnSpc>
                <a:spcPts val="5414"/>
              </a:lnSpc>
            </a:pPr>
            <a:r>
              <a:rPr lang="en-US" sz="2849">
                <a:solidFill>
                  <a:srgbClr val="5271FF"/>
                </a:solidFill>
                <a:latin typeface="Open Sans Bold"/>
              </a:rPr>
              <a:t>In week 1 we learned about some python libraries which were Matplotlib, Scipy, Pandas, pandas_datareader and datetime.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697132"/>
            <a:ext cx="18288000" cy="94488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30790" y="108731"/>
            <a:ext cx="10159420" cy="1017826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285750"/>
            <a:ext cx="18288000" cy="97155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30790" y="108731"/>
            <a:ext cx="10159420" cy="1017826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6944955"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323888" y="108731"/>
            <a:ext cx="10159420" cy="1017826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extBox 2"/>
          <p:cNvSpPr txBox="1"/>
          <p:nvPr/>
        </p:nvSpPr>
        <p:spPr>
          <a:xfrm>
            <a:off x="0" y="2690321"/>
            <a:ext cx="18288000" cy="4725383"/>
          </a:xfrm>
          <a:prstGeom prst="rect">
            <a:avLst/>
          </a:prstGeom>
        </p:spPr>
        <p:txBody>
          <a:bodyPr lIns="0" tIns="0" rIns="0" bIns="0" rtlCol="0" anchor="t">
            <a:spAutoFit/>
          </a:bodyPr>
          <a:lstStyle/>
          <a:p>
            <a:pPr algn="ctr">
              <a:lnSpc>
                <a:spcPts val="12545"/>
              </a:lnSpc>
              <a:spcBef>
                <a:spcPct val="0"/>
              </a:spcBef>
            </a:pPr>
            <a:r>
              <a:rPr lang="en-US" sz="8961">
                <a:solidFill>
                  <a:srgbClr val="000000"/>
                </a:solidFill>
                <a:latin typeface="Aileron Heavy"/>
              </a:rPr>
              <a:t>Week 6:Implementing Fama French Model Using Python and Finding Error</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94951" y="228600"/>
            <a:ext cx="2769718" cy="276971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79811" y="3994916"/>
            <a:ext cx="10159420" cy="1017826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03625" y="0"/>
            <a:ext cx="1788075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54924" y="108731"/>
            <a:ext cx="10159420" cy="1017826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250613"/>
            <a:ext cx="19117916" cy="1033938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754932" y="688038"/>
            <a:ext cx="10159420" cy="1017826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54932" y="688038"/>
            <a:ext cx="10159420" cy="10178269"/>
          </a:xfrm>
          <a:prstGeom prst="rect">
            <a:avLst/>
          </a:prstGeom>
        </p:spPr>
      </p:pic>
      <p:pic>
        <p:nvPicPr>
          <p:cNvPr id="3" name="Picture 3"/>
          <p:cNvPicPr>
            <a:picLocks noChangeAspect="1"/>
          </p:cNvPicPr>
          <p:nvPr/>
        </p:nvPicPr>
        <p:blipFill>
          <a:blip r:embed="rId4"/>
          <a:srcRect/>
          <a:stretch>
            <a:fillRect/>
          </a:stretch>
        </p:blipFill>
        <p:spPr>
          <a:xfrm>
            <a:off x="138663" y="-397651"/>
            <a:ext cx="19695979" cy="1058407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826" r="7348"/>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99766" y="0"/>
            <a:ext cx="10267950" cy="10287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7000" y="-333586"/>
            <a:ext cx="18894538" cy="1061346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99766" y="0"/>
            <a:ext cx="10267950" cy="10287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48542"/>
            <a:ext cx="18288000" cy="1018991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000954" y="48542"/>
            <a:ext cx="1026795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AutoShape 2"/>
          <p:cNvSpPr/>
          <p:nvPr/>
        </p:nvSpPr>
        <p:spPr>
          <a:xfrm>
            <a:off x="2932860" y="4969371"/>
            <a:ext cx="3289527" cy="0"/>
          </a:xfrm>
          <a:prstGeom prst="line">
            <a:avLst/>
          </a:prstGeom>
          <a:ln w="57150" cap="rnd">
            <a:solidFill>
              <a:srgbClr val="03989E"/>
            </a:solidFill>
            <a:prstDash val="solid"/>
            <a:headEnd type="oval" w="lg" len="lg"/>
            <a:tailEnd type="oval" w="lg" len="lg"/>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87835" y="-166003"/>
            <a:ext cx="3152381" cy="3100796"/>
          </a:xfrm>
          <a:prstGeom prst="rect">
            <a:avLst/>
          </a:prstGeom>
        </p:spPr>
      </p:pic>
      <p:grpSp>
        <p:nvGrpSpPr>
          <p:cNvPr id="4" name="Group 4"/>
          <p:cNvGrpSpPr>
            <a:grpSpLocks noChangeAspect="1"/>
          </p:cNvGrpSpPr>
          <p:nvPr/>
        </p:nvGrpSpPr>
        <p:grpSpPr>
          <a:xfrm>
            <a:off x="10050551" y="3747316"/>
            <a:ext cx="7486605" cy="7486575"/>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76" r="-24976"/>
              </a:stretch>
            </a:blipFill>
          </p:spPr>
        </p:sp>
      </p:grpSp>
      <p:grpSp>
        <p:nvGrpSpPr>
          <p:cNvPr id="6" name="Group 6"/>
          <p:cNvGrpSpPr>
            <a:grpSpLocks noChangeAspect="1"/>
          </p:cNvGrpSpPr>
          <p:nvPr/>
        </p:nvGrpSpPr>
        <p:grpSpPr>
          <a:xfrm>
            <a:off x="9144000" y="2341942"/>
            <a:ext cx="3787332" cy="3787317"/>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49999"/>
              </a:stretch>
            </a:blipFill>
          </p:spPr>
        </p:sp>
      </p:grpSp>
      <p:sp>
        <p:nvSpPr>
          <p:cNvPr id="8" name="TextBox 8"/>
          <p:cNvSpPr txBox="1"/>
          <p:nvPr/>
        </p:nvSpPr>
        <p:spPr>
          <a:xfrm>
            <a:off x="306835" y="1269943"/>
            <a:ext cx="7461017" cy="2315448"/>
          </a:xfrm>
          <a:prstGeom prst="rect">
            <a:avLst/>
          </a:prstGeom>
        </p:spPr>
        <p:txBody>
          <a:bodyPr lIns="0" tIns="0" rIns="0" bIns="0" rtlCol="0" anchor="t">
            <a:spAutoFit/>
          </a:bodyPr>
          <a:lstStyle/>
          <a:p>
            <a:pPr>
              <a:lnSpc>
                <a:spcPts val="8871"/>
              </a:lnSpc>
            </a:pPr>
            <a:r>
              <a:rPr lang="en-US" sz="8961">
                <a:solidFill>
                  <a:srgbClr val="000000"/>
                </a:solidFill>
                <a:latin typeface="Aileron Heavy"/>
              </a:rPr>
              <a:t>Week 2:</a:t>
            </a:r>
          </a:p>
          <a:p>
            <a:pPr>
              <a:lnSpc>
                <a:spcPts val="8871"/>
              </a:lnSpc>
            </a:pPr>
            <a:r>
              <a:rPr lang="en-US" sz="8961">
                <a:solidFill>
                  <a:srgbClr val="000000"/>
                </a:solidFill>
                <a:latin typeface="Aileron Heavy"/>
              </a:rPr>
              <a:t>CAPM Model</a:t>
            </a:r>
          </a:p>
        </p:txBody>
      </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8984" y="8744987"/>
            <a:ext cx="8351196" cy="8366690"/>
          </a:xfrm>
          <a:prstGeom prst="rect">
            <a:avLst/>
          </a:prstGeom>
        </p:spPr>
      </p:pic>
      <p:sp>
        <p:nvSpPr>
          <p:cNvPr id="10" name="TextBox 10"/>
          <p:cNvSpPr txBox="1"/>
          <p:nvPr/>
        </p:nvSpPr>
        <p:spPr>
          <a:xfrm>
            <a:off x="306835" y="5226691"/>
            <a:ext cx="9396724" cy="3489126"/>
          </a:xfrm>
          <a:prstGeom prst="rect">
            <a:avLst/>
          </a:prstGeom>
        </p:spPr>
        <p:txBody>
          <a:bodyPr lIns="0" tIns="0" rIns="0" bIns="0" rtlCol="0" anchor="t">
            <a:spAutoFit/>
          </a:bodyPr>
          <a:lstStyle/>
          <a:p>
            <a:pPr>
              <a:lnSpc>
                <a:spcPts val="4007"/>
              </a:lnSpc>
            </a:pPr>
            <a:r>
              <a:rPr lang="en-US" sz="2109">
                <a:solidFill>
                  <a:srgbClr val="5271FF"/>
                </a:solidFill>
                <a:latin typeface="Open Sans Bold"/>
              </a:rPr>
              <a:t>Our objective was to learn-</a:t>
            </a:r>
          </a:p>
          <a:p>
            <a:pPr>
              <a:lnSpc>
                <a:spcPts val="4007"/>
              </a:lnSpc>
            </a:pPr>
            <a:r>
              <a:rPr lang="en-US" sz="2109">
                <a:solidFill>
                  <a:srgbClr val="5271FF"/>
                </a:solidFill>
                <a:latin typeface="Open Sans Bold"/>
              </a:rPr>
              <a:t>Getting Started with the CAPM model. </a:t>
            </a:r>
          </a:p>
          <a:p>
            <a:pPr>
              <a:lnSpc>
                <a:spcPts val="4007"/>
              </a:lnSpc>
            </a:pPr>
            <a:r>
              <a:rPr lang="en-US" sz="2109">
                <a:solidFill>
                  <a:srgbClr val="5271FF"/>
                </a:solidFill>
                <a:latin typeface="Open Sans Bold"/>
              </a:rPr>
              <a:t>&gt; What is the CAPM model? </a:t>
            </a:r>
          </a:p>
          <a:p>
            <a:pPr>
              <a:lnSpc>
                <a:spcPts val="4007"/>
              </a:lnSpc>
            </a:pPr>
            <a:r>
              <a:rPr lang="en-US" sz="2109">
                <a:solidFill>
                  <a:srgbClr val="5271FF"/>
                </a:solidFill>
                <a:latin typeface="Open Sans Bold"/>
              </a:rPr>
              <a:t>&gt; What is Security Market Line? (SML) Basics Statistics (Linear Regression, R-squared, P-Value) </a:t>
            </a:r>
          </a:p>
          <a:p>
            <a:pPr>
              <a:lnSpc>
                <a:spcPts val="4007"/>
              </a:lnSpc>
            </a:pPr>
            <a:r>
              <a:rPr lang="en-US" sz="2109">
                <a:solidFill>
                  <a:srgbClr val="5271FF"/>
                </a:solidFill>
                <a:latin typeface="Open Sans Bold"/>
              </a:rPr>
              <a:t>What is Excess Return? (Terminologies like Sharpe Ratio, alpha and beta) Efficient Frontier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53" r="1153"/>
          <a:stretch>
            <a:fillRect/>
          </a:stretch>
        </p:blipFill>
        <p:spPr>
          <a:xfrm>
            <a:off x="0" y="622107"/>
            <a:ext cx="18758157" cy="863619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000954" y="48542"/>
            <a:ext cx="10267950" cy="10287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77" r="550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097395" y="0"/>
            <a:ext cx="10267950" cy="10287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98" r="7140"/>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31390" y="0"/>
            <a:ext cx="10267950" cy="10287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419"/>
          <a:stretch>
            <a:fillRect/>
          </a:stretch>
        </p:blipFill>
        <p:spPr>
          <a:xfrm>
            <a:off x="-583072" y="303774"/>
            <a:ext cx="18871072" cy="95181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91C2B"/>
        </a:solidFill>
        <a:effectLst/>
      </p:bgPr>
    </p:bg>
    <p:spTree>
      <p:nvGrpSpPr>
        <p:cNvPr id="1" name=""/>
        <p:cNvGrpSpPr/>
        <p:nvPr/>
      </p:nvGrpSpPr>
      <p:grpSpPr>
        <a:xfrm>
          <a:off x="0" y="0"/>
          <a:ext cx="0" cy="0"/>
          <a:chOff x="0" y="0"/>
          <a:chExt cx="0" cy="0"/>
        </a:xfrm>
      </p:grpSpPr>
      <p:sp>
        <p:nvSpPr>
          <p:cNvPr id="2" name="TextBox 2"/>
          <p:cNvSpPr txBox="1"/>
          <p:nvPr/>
        </p:nvSpPr>
        <p:spPr>
          <a:xfrm>
            <a:off x="552349" y="1675856"/>
            <a:ext cx="17183302" cy="8743950"/>
          </a:xfrm>
          <a:prstGeom prst="rect">
            <a:avLst/>
          </a:prstGeom>
        </p:spPr>
        <p:txBody>
          <a:bodyPr lIns="0" tIns="0" rIns="0" bIns="0" rtlCol="0" anchor="t">
            <a:spAutoFit/>
          </a:bodyPr>
          <a:lstStyle/>
          <a:p>
            <a:pPr algn="ctr">
              <a:lnSpc>
                <a:spcPts val="32399"/>
              </a:lnSpc>
            </a:pPr>
            <a:r>
              <a:rPr lang="en-US" sz="40499">
                <a:solidFill>
                  <a:srgbClr val="94DD26"/>
                </a:solidFill>
                <a:latin typeface="Bangers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92658" y="659078"/>
            <a:ext cx="10018685" cy="10037273"/>
          </a:xfrm>
          <a:prstGeom prst="rect">
            <a:avLst/>
          </a:prstGeom>
        </p:spPr>
      </p:pic>
      <p:sp>
        <p:nvSpPr>
          <p:cNvPr id="3" name="TextBox 3"/>
          <p:cNvSpPr txBox="1"/>
          <p:nvPr/>
        </p:nvSpPr>
        <p:spPr>
          <a:xfrm>
            <a:off x="444842" y="840053"/>
            <a:ext cx="10722576" cy="2411768"/>
          </a:xfrm>
          <a:prstGeom prst="rect">
            <a:avLst/>
          </a:prstGeom>
        </p:spPr>
        <p:txBody>
          <a:bodyPr lIns="0" tIns="0" rIns="0" bIns="0" rtlCol="0" anchor="t">
            <a:spAutoFit/>
          </a:bodyPr>
          <a:lstStyle/>
          <a:p>
            <a:pPr>
              <a:lnSpc>
                <a:spcPts val="9264"/>
              </a:lnSpc>
            </a:pPr>
            <a:r>
              <a:rPr lang="en-US" sz="9358">
                <a:solidFill>
                  <a:srgbClr val="000000"/>
                </a:solidFill>
                <a:latin typeface="Aileron Heavy"/>
              </a:rPr>
              <a:t>Capital Asset Pricing Model</a:t>
            </a:r>
          </a:p>
        </p:txBody>
      </p:sp>
      <p:sp>
        <p:nvSpPr>
          <p:cNvPr id="4" name="TextBox 4"/>
          <p:cNvSpPr txBox="1"/>
          <p:nvPr/>
        </p:nvSpPr>
        <p:spPr>
          <a:xfrm>
            <a:off x="444842" y="4391730"/>
            <a:ext cx="9877477" cy="4122801"/>
          </a:xfrm>
          <a:prstGeom prst="rect">
            <a:avLst/>
          </a:prstGeom>
        </p:spPr>
        <p:txBody>
          <a:bodyPr lIns="0" tIns="0" rIns="0" bIns="0" rtlCol="0" anchor="t">
            <a:spAutoFit/>
          </a:bodyPr>
          <a:lstStyle/>
          <a:p>
            <a:pPr>
              <a:lnSpc>
                <a:spcPts val="2772"/>
              </a:lnSpc>
            </a:pPr>
            <a:r>
              <a:rPr lang="en-US" sz="2800">
                <a:solidFill>
                  <a:srgbClr val="004AAD"/>
                </a:solidFill>
                <a:latin typeface="Montserrat"/>
              </a:rPr>
              <a:t>In finance, the capital asset pricing model (CAPM) is a model used to determine a theoretically appropriate required rate of return of an asset, to make decisions about adding assets to a well-diversified portfolio.</a:t>
            </a:r>
          </a:p>
          <a:p>
            <a:pPr>
              <a:lnSpc>
                <a:spcPts val="2772"/>
              </a:lnSpc>
            </a:pPr>
            <a:endParaRPr lang="en-US" sz="2800">
              <a:solidFill>
                <a:srgbClr val="004AAD"/>
              </a:solidFill>
              <a:latin typeface="Montserrat"/>
            </a:endParaRPr>
          </a:p>
          <a:p>
            <a:pPr>
              <a:lnSpc>
                <a:spcPts val="2772"/>
              </a:lnSpc>
            </a:pPr>
            <a:r>
              <a:rPr lang="en-US" sz="2800">
                <a:solidFill>
                  <a:srgbClr val="004AAD"/>
                </a:solidFill>
                <a:latin typeface="Montserrat"/>
              </a:rPr>
              <a:t>The model takes into account the asset's sensitivity to non-diversifiable risk (also known as systematic risk or market risk), often represented by the quantity beta (β) in the financial industry, as well as the expected return of the market and the expected return of a theoretical risk-free asset.</a:t>
            </a:r>
          </a:p>
          <a:p>
            <a:pPr>
              <a:lnSpc>
                <a:spcPts val="2772"/>
              </a:lnSpc>
            </a:pPr>
            <a:endParaRPr lang="en-US" sz="2800">
              <a:solidFill>
                <a:srgbClr val="004AAD"/>
              </a:solidFill>
              <a:latin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92658" y="659078"/>
            <a:ext cx="10018685" cy="10037273"/>
          </a:xfrm>
          <a:prstGeom prst="rect">
            <a:avLst/>
          </a:prstGeom>
        </p:spPr>
      </p:pic>
      <p:sp>
        <p:nvSpPr>
          <p:cNvPr id="3" name="TextBox 3"/>
          <p:cNvSpPr txBox="1"/>
          <p:nvPr/>
        </p:nvSpPr>
        <p:spPr>
          <a:xfrm>
            <a:off x="265415" y="1377348"/>
            <a:ext cx="11147567" cy="1111421"/>
          </a:xfrm>
          <a:prstGeom prst="rect">
            <a:avLst/>
          </a:prstGeom>
        </p:spPr>
        <p:txBody>
          <a:bodyPr lIns="0" tIns="0" rIns="0" bIns="0" rtlCol="0" anchor="t">
            <a:spAutoFit/>
          </a:bodyPr>
          <a:lstStyle/>
          <a:p>
            <a:pPr>
              <a:lnSpc>
                <a:spcPts val="8374"/>
              </a:lnSpc>
            </a:pPr>
            <a:r>
              <a:rPr lang="en-US" sz="8458">
                <a:solidFill>
                  <a:srgbClr val="000000"/>
                </a:solidFill>
                <a:latin typeface="Aileron Heavy"/>
              </a:rPr>
              <a:t>Security Market Line</a:t>
            </a:r>
          </a:p>
        </p:txBody>
      </p:sp>
      <p:sp>
        <p:nvSpPr>
          <p:cNvPr id="4" name="TextBox 4"/>
          <p:cNvSpPr txBox="1"/>
          <p:nvPr/>
        </p:nvSpPr>
        <p:spPr>
          <a:xfrm>
            <a:off x="265415" y="4072179"/>
            <a:ext cx="10727243" cy="5619702"/>
          </a:xfrm>
          <a:prstGeom prst="rect">
            <a:avLst/>
          </a:prstGeom>
        </p:spPr>
        <p:txBody>
          <a:bodyPr lIns="0" tIns="0" rIns="0" bIns="0" rtlCol="0" anchor="t">
            <a:spAutoFit/>
          </a:bodyPr>
          <a:lstStyle/>
          <a:p>
            <a:pPr>
              <a:lnSpc>
                <a:spcPts val="3180"/>
              </a:lnSpc>
            </a:pPr>
            <a:r>
              <a:rPr lang="en-US" sz="3212">
                <a:solidFill>
                  <a:srgbClr val="004AAD"/>
                </a:solidFill>
                <a:latin typeface="Open Sans"/>
              </a:rPr>
              <a:t>The security market line (SML) is a line drawn on a chart that serves as a graphical representation of the capital asset pricing model (CAPM)—which shows different levels of systematic, or market risk, of various marketable securities, plotted against the expected return of the entire market at any given time.1</a:t>
            </a:r>
          </a:p>
          <a:p>
            <a:pPr>
              <a:lnSpc>
                <a:spcPts val="3180"/>
              </a:lnSpc>
            </a:pPr>
            <a:endParaRPr lang="en-US" sz="3212">
              <a:solidFill>
                <a:srgbClr val="004AAD"/>
              </a:solidFill>
              <a:latin typeface="Open Sans"/>
            </a:endParaRPr>
          </a:p>
          <a:p>
            <a:pPr>
              <a:lnSpc>
                <a:spcPts val="3180"/>
              </a:lnSpc>
            </a:pPr>
            <a:r>
              <a:rPr lang="en-US" sz="3212">
                <a:solidFill>
                  <a:srgbClr val="004AAD"/>
                </a:solidFill>
                <a:latin typeface="Open Sans"/>
              </a:rPr>
              <a:t>Also known as the "characteristic line," the SML is a visualization of the CAPM, where the x-axis of the chart represents risk (in terms of beta), and the y-axis of the chart represents expected return. The market risk premium of a given security is determined by where it is plotted on the chart relative to the SML.</a:t>
            </a:r>
          </a:p>
          <a:p>
            <a:pPr>
              <a:lnSpc>
                <a:spcPts val="3180"/>
              </a:lnSpc>
            </a:pPr>
            <a:endParaRPr lang="en-US" sz="3212">
              <a:solidFill>
                <a:srgbClr val="004AAD"/>
              </a:solidFill>
              <a:latin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92658" y="-16055"/>
            <a:ext cx="10283975" cy="10303055"/>
          </a:xfrm>
          <a:prstGeom prst="rect">
            <a:avLst/>
          </a:prstGeom>
        </p:spPr>
      </p:pic>
      <p:pic>
        <p:nvPicPr>
          <p:cNvPr id="3" name="Picture 3"/>
          <p:cNvPicPr>
            <a:picLocks noChangeAspect="1"/>
          </p:cNvPicPr>
          <p:nvPr/>
        </p:nvPicPr>
        <p:blipFill>
          <a:blip r:embed="rId4"/>
          <a:srcRect l="2402" r="217"/>
          <a:stretch>
            <a:fillRect/>
          </a:stretch>
        </p:blipFill>
        <p:spPr>
          <a:xfrm>
            <a:off x="2161946" y="4830599"/>
            <a:ext cx="6604082" cy="4634162"/>
          </a:xfrm>
          <a:prstGeom prst="rect">
            <a:avLst/>
          </a:prstGeom>
        </p:spPr>
      </p:pic>
      <p:sp>
        <p:nvSpPr>
          <p:cNvPr id="4" name="TextBox 4"/>
          <p:cNvSpPr txBox="1"/>
          <p:nvPr/>
        </p:nvSpPr>
        <p:spPr>
          <a:xfrm>
            <a:off x="559592" y="969053"/>
            <a:ext cx="10433066" cy="3314101"/>
          </a:xfrm>
          <a:prstGeom prst="rect">
            <a:avLst/>
          </a:prstGeom>
        </p:spPr>
        <p:txBody>
          <a:bodyPr lIns="0" tIns="0" rIns="0" bIns="0" rtlCol="0" anchor="t">
            <a:spAutoFit/>
          </a:bodyPr>
          <a:lstStyle/>
          <a:p>
            <a:pPr>
              <a:lnSpc>
                <a:spcPts val="4009"/>
              </a:lnSpc>
            </a:pPr>
            <a:r>
              <a:rPr lang="en-US" sz="4050">
                <a:solidFill>
                  <a:srgbClr val="000000"/>
                </a:solidFill>
                <a:latin typeface="Open Sans"/>
              </a:rPr>
              <a:t>Linear Regression :</a:t>
            </a:r>
          </a:p>
          <a:p>
            <a:pPr>
              <a:lnSpc>
                <a:spcPts val="4009"/>
              </a:lnSpc>
            </a:pPr>
            <a:endParaRPr lang="en-US" sz="4050">
              <a:solidFill>
                <a:srgbClr val="000000"/>
              </a:solidFill>
              <a:latin typeface="Open Sans"/>
            </a:endParaRPr>
          </a:p>
          <a:p>
            <a:pPr>
              <a:lnSpc>
                <a:spcPts val="3017"/>
              </a:lnSpc>
            </a:pPr>
            <a:r>
              <a:rPr lang="en-US" sz="3047">
                <a:solidFill>
                  <a:srgbClr val="03989E"/>
                </a:solidFill>
                <a:latin typeface="Open Sans"/>
              </a:rPr>
              <a:t>Regression is a statistical method used in finance, investing, and other disciplines that attempts to determine the strength and character of the relationship between one dependent variable (usually denoted by Y) and a series of other variables (known as independent variables.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92658" y="-16055"/>
            <a:ext cx="10283975" cy="10303055"/>
          </a:xfrm>
          <a:prstGeom prst="rect">
            <a:avLst/>
          </a:prstGeom>
        </p:spPr>
      </p:pic>
      <p:sp>
        <p:nvSpPr>
          <p:cNvPr id="3" name="TextBox 3"/>
          <p:cNvSpPr txBox="1"/>
          <p:nvPr/>
        </p:nvSpPr>
        <p:spPr>
          <a:xfrm>
            <a:off x="586742" y="1266825"/>
            <a:ext cx="9958169" cy="6935793"/>
          </a:xfrm>
          <a:prstGeom prst="rect">
            <a:avLst/>
          </a:prstGeom>
        </p:spPr>
        <p:txBody>
          <a:bodyPr lIns="0" tIns="0" rIns="0" bIns="0" rtlCol="0" anchor="t">
            <a:spAutoFit/>
          </a:bodyPr>
          <a:lstStyle/>
          <a:p>
            <a:pPr>
              <a:lnSpc>
                <a:spcPts val="5827"/>
              </a:lnSpc>
            </a:pPr>
            <a:r>
              <a:rPr lang="en-US" sz="5886">
                <a:solidFill>
                  <a:srgbClr val="000000"/>
                </a:solidFill>
                <a:latin typeface="Open Sans Italics"/>
              </a:rPr>
              <a:t>Sharpe Ratio </a:t>
            </a:r>
          </a:p>
          <a:p>
            <a:pPr>
              <a:lnSpc>
                <a:spcPts val="5827"/>
              </a:lnSpc>
            </a:pPr>
            <a:endParaRPr lang="en-US" sz="5886">
              <a:solidFill>
                <a:srgbClr val="000000"/>
              </a:solidFill>
              <a:latin typeface="Open Sans Italics"/>
            </a:endParaRPr>
          </a:p>
          <a:p>
            <a:pPr>
              <a:lnSpc>
                <a:spcPts val="3497"/>
              </a:lnSpc>
            </a:pPr>
            <a:r>
              <a:rPr lang="en-US" sz="3532">
                <a:solidFill>
                  <a:srgbClr val="03989E"/>
                </a:solidFill>
                <a:latin typeface="Open Sans"/>
              </a:rPr>
              <a:t>Sharpe ratio is the measure of risk-adjusted return of a financial portfolio. A portfolio with a higher Sharpe ratio is considered superior relative to its peers. </a:t>
            </a:r>
          </a:p>
          <a:p>
            <a:pPr>
              <a:lnSpc>
                <a:spcPts val="4190"/>
              </a:lnSpc>
            </a:pPr>
            <a:endParaRPr lang="en-US" sz="3532">
              <a:solidFill>
                <a:srgbClr val="03989E"/>
              </a:solidFill>
              <a:latin typeface="Open Sans"/>
            </a:endParaRPr>
          </a:p>
          <a:p>
            <a:pPr>
              <a:lnSpc>
                <a:spcPts val="4190"/>
              </a:lnSpc>
            </a:pPr>
            <a:r>
              <a:rPr lang="en-US" sz="4232">
                <a:solidFill>
                  <a:srgbClr val="03989E"/>
                </a:solidFill>
                <a:latin typeface="Open Sans"/>
              </a:rPr>
              <a:t> </a:t>
            </a:r>
            <a:r>
              <a:rPr lang="en-US" sz="4232">
                <a:solidFill>
                  <a:srgbClr val="000000"/>
                </a:solidFill>
                <a:latin typeface="Open Sans"/>
              </a:rPr>
              <a:t>Ratio:</a:t>
            </a:r>
            <a:r>
              <a:rPr lang="en-US" sz="4232">
                <a:solidFill>
                  <a:srgbClr val="03989E"/>
                </a:solidFill>
                <a:latin typeface="Open Sans"/>
              </a:rPr>
              <a:t> ​(Rp​−Rf)/σp</a:t>
            </a:r>
          </a:p>
          <a:p>
            <a:pPr>
              <a:lnSpc>
                <a:spcPts val="4190"/>
              </a:lnSpc>
            </a:pPr>
            <a:endParaRPr lang="en-US" sz="4232">
              <a:solidFill>
                <a:srgbClr val="03989E"/>
              </a:solidFill>
              <a:latin typeface="Open Sans"/>
            </a:endParaRPr>
          </a:p>
          <a:p>
            <a:pPr>
              <a:lnSpc>
                <a:spcPts val="3200"/>
              </a:lnSpc>
            </a:pPr>
            <a:r>
              <a:rPr lang="en-US" sz="3232">
                <a:solidFill>
                  <a:srgbClr val="03989E"/>
                </a:solidFill>
                <a:latin typeface="Open Sans"/>
              </a:rPr>
              <a:t>where:Rp​=return of portfolio</a:t>
            </a:r>
          </a:p>
          <a:p>
            <a:pPr>
              <a:lnSpc>
                <a:spcPts val="3200"/>
              </a:lnSpc>
            </a:pPr>
            <a:r>
              <a:rPr lang="en-US" sz="3232">
                <a:solidFill>
                  <a:srgbClr val="03989E"/>
                </a:solidFill>
                <a:latin typeface="Open Sans"/>
              </a:rPr>
              <a:t>Rf​=risk-free rate</a:t>
            </a:r>
          </a:p>
          <a:p>
            <a:pPr>
              <a:lnSpc>
                <a:spcPts val="3200"/>
              </a:lnSpc>
            </a:pPr>
            <a:r>
              <a:rPr lang="en-US" sz="3232">
                <a:solidFill>
                  <a:srgbClr val="03989E"/>
                </a:solidFill>
                <a:latin typeface="Open Sans"/>
              </a:rPr>
              <a:t>σp​=standard deviation of the portfolio’s excess return</a:t>
            </a:r>
          </a:p>
          <a:p>
            <a:pPr>
              <a:lnSpc>
                <a:spcPts val="4190"/>
              </a:lnSpc>
            </a:pPr>
            <a:endParaRPr lang="en-US" sz="3232">
              <a:solidFill>
                <a:srgbClr val="03989E"/>
              </a:solidFill>
              <a:latin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83608" y="5338512"/>
            <a:ext cx="11341906" cy="447817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681160" y="228600"/>
            <a:ext cx="3083510" cy="3083510"/>
          </a:xfrm>
          <a:prstGeom prst="rect">
            <a:avLst/>
          </a:prstGeom>
        </p:spPr>
      </p:pic>
      <p:pic>
        <p:nvPicPr>
          <p:cNvPr id="4" name="Picture 4"/>
          <p:cNvPicPr>
            <a:picLocks noChangeAspect="1"/>
          </p:cNvPicPr>
          <p:nvPr/>
        </p:nvPicPr>
        <p:blipFill>
          <a:blip r:embed="rId5"/>
          <a:srcRect l="7877" r="35834"/>
          <a:stretch>
            <a:fillRect/>
          </a:stretch>
        </p:blipFill>
        <p:spPr>
          <a:xfrm>
            <a:off x="13195297" y="4142223"/>
            <a:ext cx="4789527" cy="5674459"/>
          </a:xfrm>
          <a:prstGeom prst="rect">
            <a:avLst/>
          </a:prstGeom>
        </p:spPr>
      </p:pic>
      <p:sp>
        <p:nvSpPr>
          <p:cNvPr id="5" name="TextBox 5"/>
          <p:cNvSpPr txBox="1"/>
          <p:nvPr/>
        </p:nvSpPr>
        <p:spPr>
          <a:xfrm>
            <a:off x="0" y="962025"/>
            <a:ext cx="12225515" cy="3561070"/>
          </a:xfrm>
          <a:prstGeom prst="rect">
            <a:avLst/>
          </a:prstGeom>
        </p:spPr>
        <p:txBody>
          <a:bodyPr lIns="0" tIns="0" rIns="0" bIns="0" rtlCol="0" anchor="t">
            <a:spAutoFit/>
          </a:bodyPr>
          <a:lstStyle/>
          <a:p>
            <a:pPr algn="ctr">
              <a:lnSpc>
                <a:spcPts val="9520"/>
              </a:lnSpc>
            </a:pPr>
            <a:r>
              <a:rPr lang="en-US" sz="6800">
                <a:solidFill>
                  <a:srgbClr val="000000"/>
                </a:solidFill>
                <a:latin typeface="Open Sans Extra Bold"/>
              </a:rPr>
              <a:t>Week 3:</a:t>
            </a:r>
          </a:p>
          <a:p>
            <a:pPr algn="ctr">
              <a:lnSpc>
                <a:spcPts val="9520"/>
              </a:lnSpc>
            </a:pPr>
            <a:r>
              <a:rPr lang="en-US" sz="6800">
                <a:solidFill>
                  <a:srgbClr val="000000"/>
                </a:solidFill>
                <a:latin typeface="Open Sans Extra Bold"/>
              </a:rPr>
              <a:t>Implementing CAPM Model using Python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784</Words>
  <Application>Microsoft Office PowerPoint</Application>
  <PresentationFormat>Custom</PresentationFormat>
  <Paragraphs>63</Paragraphs>
  <Slides>44</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Aileron Heavy Bold</vt:lpstr>
      <vt:lpstr>Bangers Bold</vt:lpstr>
      <vt:lpstr>Open Sans Extra Bold Bold Italics</vt:lpstr>
      <vt:lpstr>Open Sans</vt:lpstr>
      <vt:lpstr>Calibri</vt:lpstr>
      <vt:lpstr>Montserrat</vt:lpstr>
      <vt:lpstr>Open Sans Bold Italics</vt:lpstr>
      <vt:lpstr>Open Sans Extra Bold</vt:lpstr>
      <vt:lpstr>Open Sans Extra Bold Bold</vt:lpstr>
      <vt:lpstr>Open Sans Italics</vt:lpstr>
      <vt:lpstr>Open Sans Light</vt:lpstr>
      <vt:lpstr>Open Sans Bold</vt:lpstr>
      <vt:lpstr>Arial</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P33_Predicting Stock Return</dc:title>
  <cp:lastModifiedBy>Avi Gupta</cp:lastModifiedBy>
  <cp:revision>2</cp:revision>
  <dcterms:created xsi:type="dcterms:W3CDTF">2006-08-16T00:00:00Z</dcterms:created>
  <dcterms:modified xsi:type="dcterms:W3CDTF">2022-07-24T11:15:24Z</dcterms:modified>
  <dc:identifier>DAFDwhd399A</dc:identifier>
</cp:coreProperties>
</file>